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17"/>
  </p:notesMasterIdLst>
  <p:sldIdLst>
    <p:sldId id="256" r:id="rId2"/>
    <p:sldId id="257" r:id="rId3"/>
    <p:sldId id="274" r:id="rId4"/>
    <p:sldId id="258" r:id="rId5"/>
    <p:sldId id="259" r:id="rId6"/>
    <p:sldId id="273" r:id="rId7"/>
    <p:sldId id="270" r:id="rId8"/>
    <p:sldId id="263" r:id="rId9"/>
    <p:sldId id="265" r:id="rId10"/>
    <p:sldId id="266" r:id="rId11"/>
    <p:sldId id="267" r:id="rId12"/>
    <p:sldId id="271" r:id="rId13"/>
    <p:sldId id="272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CB0660-F39F-47C2-8855-9843D9CFFE0C}" type="datetimeFigureOut">
              <a:rPr lang="ar-IQ" smtClean="0"/>
              <a:pPr/>
              <a:t>20/05/1446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AEB47F-DA06-456D-A6A6-359862CE765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7370-FED8-473A-8587-E5833A46A408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21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346-EF7D-4351-BA77-2A4E14B84846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3162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346-EF7D-4351-BA77-2A4E14B84846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7021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346-EF7D-4351-BA77-2A4E14B84846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22841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346-EF7D-4351-BA77-2A4E14B84846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911781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346-EF7D-4351-BA77-2A4E14B84846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9574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4A72-94B3-4ABE-AB06-F1AAD3A72CA9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20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9A37-6F3D-4DFD-AD78-C419FF7914B2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72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3EB-B615-46D3-AA1F-603F644B18E0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410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CEB-C716-4667-867F-05520230DC77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2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51C2-C532-46E3-9C67-740145AC1278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55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D8C83-87AC-4A36-8FAD-B1D92FFD858B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9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93EB-1AE0-4826-BEBA-47D1FA8EF57F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29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326D-10D7-4E68-AF30-47C24A36AAED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36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8A9-747F-4DE9-AFD8-97CAFCD6E746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79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7D78-3B28-4495-9F95-2B4EB53684D1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30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5346-EF7D-4351-BA77-2A4E14B84846}" type="datetime1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41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ar-IQ" sz="7200" dirty="0" smtClean="0">
                <a:solidFill>
                  <a:srgbClr val="0070C0"/>
                </a:solidFill>
                <a:latin typeface="Angsana New" pitchFamily="18" charset="-34"/>
                <a:cs typeface="Akhbar MT" pitchFamily="2" charset="-78"/>
              </a:rPr>
              <a:t>الفيروسات البشرية </a:t>
            </a:r>
            <a:endParaRPr lang="ar-IQ" sz="7200" dirty="0">
              <a:solidFill>
                <a:srgbClr val="0070C0"/>
              </a:solidFill>
              <a:latin typeface="Angsana New" pitchFamily="18" charset="-34"/>
              <a:cs typeface="Akhbar MT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7086600" cy="3733800"/>
          </a:xfrm>
        </p:spPr>
        <p:txBody>
          <a:bodyPr>
            <a:normAutofit/>
          </a:bodyPr>
          <a:lstStyle/>
          <a:p>
            <a:pPr algn="ctr"/>
            <a:r>
              <a:rPr lang="ar-IQ" sz="4000" dirty="0" smtClean="0">
                <a:solidFill>
                  <a:schemeClr val="tx1"/>
                </a:solidFill>
                <a:latin typeface="Angsana New" pitchFamily="18" charset="-34"/>
                <a:cs typeface="Akhbar MT" pitchFamily="2" charset="-78"/>
              </a:rPr>
              <a:t>إعداد </a:t>
            </a:r>
          </a:p>
          <a:p>
            <a:pPr algn="ctr"/>
            <a:r>
              <a:rPr lang="ar-IQ" sz="4000" b="1" dirty="0" smtClean="0">
                <a:solidFill>
                  <a:schemeClr val="tx1"/>
                </a:solidFill>
                <a:latin typeface="Angsana New" pitchFamily="18" charset="-34"/>
                <a:cs typeface="Akhbar MT" pitchFamily="2" charset="-78"/>
              </a:rPr>
              <a:t>د . عقيل عبد علي عبد الصاحب</a:t>
            </a:r>
          </a:p>
          <a:p>
            <a:pPr algn="ctr"/>
            <a:r>
              <a:rPr lang="ar-IQ" sz="4000" dirty="0" smtClean="0">
                <a:solidFill>
                  <a:schemeClr val="tx1"/>
                </a:solidFill>
                <a:latin typeface="Angsana New" pitchFamily="18" charset="-34"/>
                <a:cs typeface="Akhbar MT" pitchFamily="2" charset="-78"/>
              </a:rPr>
              <a:t>جامعة البصرة / كلية العلوم / قسم علوم الحياة</a:t>
            </a:r>
          </a:p>
          <a:p>
            <a:pPr algn="ctr"/>
            <a:r>
              <a:rPr lang="ar-IQ" sz="4000" dirty="0" smtClean="0">
                <a:solidFill>
                  <a:schemeClr val="tx1"/>
                </a:solidFill>
                <a:latin typeface="Angsana New" pitchFamily="18" charset="-34"/>
                <a:cs typeface="Akhbar MT" pitchFamily="2" charset="-78"/>
              </a:rPr>
              <a:t> أحياء مجهرية / فيروسات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khbar MT" pitchFamily="2" charset="-78"/>
              </a:rPr>
              <a:t>biologestes1984@gmail.com</a:t>
            </a:r>
            <a:endParaRPr lang="ar-IQ" sz="4000" dirty="0">
              <a:solidFill>
                <a:schemeClr val="tx1"/>
              </a:solidFill>
              <a:latin typeface="Angsana New" pitchFamily="18" charset="-34"/>
              <a:cs typeface="Akhbar M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42206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33400"/>
            <a:ext cx="7467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4- التلامس المباشر مع المواد المصابة.</a:t>
            </a:r>
          </a:p>
          <a:p>
            <a:endParaRPr lang="ar-IQ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714999" cy="3810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57200"/>
            <a:ext cx="74676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5- عن طريق الطعام والشراب الملوث. </a:t>
            </a:r>
            <a:endParaRPr lang="ar-IQ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8430797" cy="5181600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514600"/>
            <a:ext cx="21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09601"/>
            <a:ext cx="7467600" cy="533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6- عن طريق الدم الملوث.</a:t>
            </a:r>
            <a:endParaRPr lang="ar-IQ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7924800" cy="4648199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1"/>
            <a:ext cx="7239000" cy="1066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7- الجروح الملوثة (الحجامة – التاتو – أدوات الأسنان – المدمنين – أدوات الحلاقة).</a:t>
            </a:r>
            <a:endParaRPr lang="ar-IQ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514600" cy="2514599"/>
          </a:xfrm>
          <a:prstGeom prst="rect">
            <a:avLst/>
          </a:prstGeom>
        </p:spPr>
      </p:pic>
      <p:pic>
        <p:nvPicPr>
          <p:cNvPr id="7" name="Picture 6" descr="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76400"/>
            <a:ext cx="2667000" cy="2475952"/>
          </a:xfrm>
          <a:prstGeom prst="rect">
            <a:avLst/>
          </a:prstGeom>
        </p:spPr>
      </p:pic>
      <p:pic>
        <p:nvPicPr>
          <p:cNvPr id="8" name="Picture 7" descr="5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676400"/>
            <a:ext cx="2957346" cy="2485819"/>
          </a:xfrm>
          <a:prstGeom prst="rect">
            <a:avLst/>
          </a:prstGeom>
        </p:spPr>
      </p:pic>
      <p:pic>
        <p:nvPicPr>
          <p:cNvPr id="9" name="Picture 8" descr="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244" y="4191000"/>
            <a:ext cx="2686756" cy="2133600"/>
          </a:xfrm>
          <a:prstGeom prst="rect">
            <a:avLst/>
          </a:prstGeom>
        </p:spPr>
      </p:pic>
      <p:pic>
        <p:nvPicPr>
          <p:cNvPr id="10" name="Picture 9" descr="8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1" y="4191000"/>
            <a:ext cx="2895600" cy="2133600"/>
          </a:xfrm>
          <a:prstGeom prst="rect">
            <a:avLst/>
          </a:prstGeom>
        </p:spPr>
      </p:pic>
      <p:pic>
        <p:nvPicPr>
          <p:cNvPr id="11" name="Picture 10" descr="9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4267200"/>
            <a:ext cx="2819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762000"/>
          </a:xfrm>
        </p:spPr>
        <p:txBody>
          <a:bodyPr>
            <a:noAutofit/>
          </a:bodyPr>
          <a:lstStyle/>
          <a:p>
            <a:pPr algn="ctr"/>
            <a:r>
              <a:rPr lang="ar-IQ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مهمة  </a:t>
            </a:r>
            <a:endParaRPr lang="ar-IQ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183880" cy="609600"/>
          </a:xfrm>
        </p:spPr>
        <p:txBody>
          <a:bodyPr>
            <a:normAutofit/>
          </a:bodyPr>
          <a:lstStyle/>
          <a:p>
            <a:pPr algn="ctr"/>
            <a:r>
              <a:rPr lang="ar-IQ" sz="3200" b="1" dirty="0" smtClean="0">
                <a:latin typeface="Arial" pitchFamily="34" charset="0"/>
                <a:cs typeface="Arial" pitchFamily="34" charset="0"/>
              </a:rPr>
              <a:t>عدد أنواع التناظر في الفيروسات واشرح واحد منها ؟</a:t>
            </a:r>
          </a:p>
          <a:p>
            <a:pPr algn="ctr"/>
            <a:endParaRPr lang="ar-IQ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IQ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IQ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IQ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ar-IQ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ar-IQ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صورة 5" descr="Screenshot_2024_11_12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6757" y="2743200"/>
            <a:ext cx="2765443" cy="344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609600"/>
          </a:xfrm>
        </p:spPr>
        <p:txBody>
          <a:bodyPr>
            <a:noAutofit/>
          </a:bodyPr>
          <a:lstStyle/>
          <a:p>
            <a:pPr algn="ctr"/>
            <a:r>
              <a:rPr lang="ar-IQ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الخلاصة</a:t>
            </a:r>
            <a:endParaRPr lang="ar-IQ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09600" y="1371600"/>
            <a:ext cx="818388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IQ" sz="2400" b="1" dirty="0" smtClean="0">
                <a:latin typeface="Arial" pitchFamily="34" charset="0"/>
                <a:cs typeface="Arial" pitchFamily="34" charset="0"/>
              </a:rPr>
              <a:t>1- الفيروسات البشرية تمثل مشكلة صحية عامة تؤثر على الكثير من الناس.</a:t>
            </a:r>
          </a:p>
          <a:p>
            <a:pPr>
              <a:buNone/>
            </a:pPr>
            <a:r>
              <a:rPr lang="ar-IQ" sz="2400" b="1" dirty="0" smtClean="0">
                <a:latin typeface="Arial" pitchFamily="34" charset="0"/>
                <a:cs typeface="Arial" pitchFamily="34" charset="0"/>
              </a:rPr>
              <a:t>2- الوعي والوقاية هما المفتاح للحد من انتشار الفيروسات.</a:t>
            </a:r>
          </a:p>
          <a:p>
            <a:pPr>
              <a:buNone/>
            </a:pPr>
            <a:r>
              <a:rPr lang="ar-IQ" sz="2400" b="1" dirty="0" smtClean="0">
                <a:latin typeface="Arial" pitchFamily="34" charset="0"/>
                <a:cs typeface="Arial" pitchFamily="34" charset="0"/>
              </a:rPr>
              <a:t>3- ينصح بالتلقيح للحفاظ على الصحة العامة للإنسان.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200400"/>
            <a:ext cx="818388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المناقشة</a:t>
            </a:r>
            <a:endParaRPr kumimoji="0" lang="ar-IQ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038600"/>
            <a:ext cx="818388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2400" noProof="0" dirty="0" smtClean="0">
                <a:latin typeface="Arial" pitchFamily="34" charset="0"/>
                <a:ea typeface="+mj-ea"/>
                <a:cs typeface="Arial" pitchFamily="34" charset="0"/>
              </a:rPr>
              <a:t>هل توجد لديكم أسئلة ؟ </a:t>
            </a:r>
            <a:endParaRPr kumimoji="0" lang="ar-IQ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1066800"/>
          </a:xfrm>
        </p:spPr>
        <p:txBody>
          <a:bodyPr>
            <a:normAutofit/>
          </a:bodyPr>
          <a:lstStyle/>
          <a:p>
            <a:pPr algn="ctr"/>
            <a:r>
              <a:rPr lang="ar-IQ" sz="6000" b="1" dirty="0" smtClean="0">
                <a:solidFill>
                  <a:srgbClr val="FF0000"/>
                </a:solidFill>
                <a:cs typeface="Akhbar MT" pitchFamily="2" charset="-78"/>
              </a:rPr>
              <a:t>الأهداف </a:t>
            </a:r>
            <a:endParaRPr lang="ar-IQ" sz="6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610600" cy="1447799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ar-IQ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1- أن يتعرف </a:t>
            </a:r>
            <a:r>
              <a:rPr lang="ar-IQ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الطالب على </a:t>
            </a:r>
            <a:r>
              <a:rPr lang="ar-IQ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الخصائص العامة للفيروسات.</a:t>
            </a:r>
          </a:p>
          <a:p>
            <a:pPr algn="r" rtl="1">
              <a:lnSpc>
                <a:spcPct val="150000"/>
              </a:lnSpc>
              <a:buNone/>
            </a:pPr>
            <a:r>
              <a:rPr lang="ar-IQ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 أن يفهم </a:t>
            </a:r>
            <a:r>
              <a:rPr lang="ar-IQ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الطالب كيف </a:t>
            </a:r>
            <a:r>
              <a:rPr lang="ar-IQ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تنتقل الفيروسات.</a:t>
            </a:r>
          </a:p>
          <a:p>
            <a:pPr algn="r" rtl="1">
              <a:lnSpc>
                <a:spcPct val="150000"/>
              </a:lnSpc>
              <a:buNone/>
            </a:pPr>
            <a:endParaRPr lang="ar-IQ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191001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lang="ar-IQ" sz="2800" b="1" noProof="0" dirty="0" smtClean="0">
                <a:latin typeface="Arial" pitchFamily="34" charset="0"/>
                <a:cs typeface="Arial" pitchFamily="34" charset="0"/>
              </a:rPr>
              <a:t>طلبة المرحلة الرابعة</a:t>
            </a:r>
            <a:endParaRPr kumimoji="0" lang="ar-IQ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r" defTabSz="4572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ar-IQ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3733800"/>
            <a:ext cx="74676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khbar MT" pitchFamily="2" charset="-78"/>
              </a:rPr>
              <a:t>الفئة</a:t>
            </a:r>
            <a:r>
              <a:rPr kumimoji="0" lang="ar-IQ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khbar MT" pitchFamily="2" charset="-78"/>
              </a:rPr>
              <a:t> المستهدفة</a:t>
            </a:r>
            <a:r>
              <a:rPr kumimoji="0" lang="ar-IQ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khbar MT" pitchFamily="2" charset="-78"/>
              </a:rPr>
              <a:t> </a:t>
            </a:r>
            <a:endParaRPr kumimoji="0" lang="ar-IQ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khbar MT" pitchFamily="2" charset="-7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589199" cy="823690"/>
          </a:xfrm>
        </p:spPr>
        <p:txBody>
          <a:bodyPr>
            <a:normAutofit/>
          </a:bodyPr>
          <a:lstStyle/>
          <a:p>
            <a:pPr algn="ctr"/>
            <a:r>
              <a:rPr lang="ar-IQ" sz="4400" dirty="0" smtClean="0">
                <a:latin typeface="Arial" pitchFamily="34" charset="0"/>
                <a:cs typeface="Arial" pitchFamily="34" charset="0"/>
              </a:rPr>
              <a:t>فيديو توضيحي </a:t>
            </a:r>
            <a:endParaRPr lang="ar-IQ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عنصر نائب للمحتوى 4" descr="Screenshot_2024_11_12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905000"/>
            <a:ext cx="2648306" cy="3778250"/>
          </a:xfr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67600" cy="762000"/>
          </a:xfrm>
        </p:spPr>
        <p:txBody>
          <a:bodyPr>
            <a:noAutofit/>
          </a:bodyPr>
          <a:lstStyle/>
          <a:p>
            <a:pPr algn="ctr"/>
            <a:r>
              <a:rPr lang="ar-IQ" sz="6000" dirty="0" smtClean="0">
                <a:solidFill>
                  <a:srgbClr val="FF0000"/>
                </a:solidFill>
                <a:cs typeface="Akhbar MT" pitchFamily="2" charset="-78"/>
              </a:rPr>
              <a:t>علم الفيروسات</a:t>
            </a:r>
            <a:endParaRPr lang="ar-IQ" sz="6000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1"/>
            <a:ext cx="8382000" cy="48767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ar-IQ" sz="2800" b="1" dirty="0">
                <a:latin typeface="Arial" pitchFamily="34" charset="0"/>
                <a:cs typeface="Arial" pitchFamily="34" charset="0"/>
              </a:rPr>
              <a:t>علم الفيروسات يهتم بدراسة الفيروسات وهو فرع من فروع علم </a:t>
            </a: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الأحياء </a:t>
            </a:r>
            <a:r>
              <a:rPr lang="ar-IQ" sz="2800" b="1" dirty="0">
                <a:latin typeface="Arial" pitchFamily="34" charset="0"/>
                <a:cs typeface="Arial" pitchFamily="34" charset="0"/>
              </a:rPr>
              <a:t>المجهرية كعوامل مسببة </a:t>
            </a: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للأمراض </a:t>
            </a:r>
            <a:r>
              <a:rPr lang="ar-IQ" sz="2800" b="1" dirty="0">
                <a:latin typeface="Arial" pitchFamily="34" charset="0"/>
                <a:cs typeface="Arial" pitchFamily="34" charset="0"/>
              </a:rPr>
              <a:t>المهمة جدا.</a:t>
            </a:r>
          </a:p>
          <a:p>
            <a:pPr algn="just" rtl="1">
              <a:lnSpc>
                <a:spcPct val="150000"/>
              </a:lnSpc>
            </a:pPr>
            <a:endParaRPr lang="ar-IQ" sz="1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تعرف الفيروسات على أنها طفيليات اجبارية داخل خلوية أو جسيمات معدية وكانت تسمى باللغة اللاتينية </a:t>
            </a:r>
            <a:r>
              <a:rPr lang="ar-IQ" sz="2800" b="1" dirty="0" err="1" smtClean="0">
                <a:latin typeface="Arial" pitchFamily="34" charset="0"/>
                <a:cs typeface="Arial" pitchFamily="34" charset="0"/>
              </a:rPr>
              <a:t>بالذيفان</a:t>
            </a: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 أو الرواشح.</a:t>
            </a:r>
          </a:p>
          <a:p>
            <a:pPr algn="just" rtl="1">
              <a:lnSpc>
                <a:spcPct val="150000"/>
              </a:lnSpc>
            </a:pPr>
            <a:endParaRPr lang="ar-IQ" sz="1100" b="1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توصف الفيروسات بأنها أصغر وابسط كيان بيولوجي وفرة في النظم البيئية على الأرض.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001000" cy="1828800"/>
          </a:xfrm>
        </p:spPr>
        <p:txBody>
          <a:bodyPr>
            <a:normAutofit/>
          </a:bodyPr>
          <a:lstStyle/>
          <a:p>
            <a:pPr algn="r" rtl="1"/>
            <a:r>
              <a:rPr lang="ar-IQ" sz="3200" b="1" dirty="0" smtClean="0">
                <a:latin typeface="Arial" pitchFamily="34" charset="0"/>
                <a:cs typeface="Arial" pitchFamily="34" charset="0"/>
              </a:rPr>
              <a:t> تتكون الفيروسات من </a:t>
            </a:r>
            <a:r>
              <a:rPr lang="ar-IQ" sz="3200" b="1" dirty="0" err="1" smtClean="0">
                <a:latin typeface="Arial" pitchFamily="34" charset="0"/>
                <a:cs typeface="Arial" pitchFamily="34" charset="0"/>
              </a:rPr>
              <a:t>جزئين</a:t>
            </a: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 أساسيين هما :</a:t>
            </a:r>
          </a:p>
          <a:p>
            <a:pPr algn="r" rtl="1"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1- المادة الوراثية.</a:t>
            </a:r>
          </a:p>
          <a:p>
            <a:pPr algn="r" rtl="1"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2- الغلاف البروتيني.</a:t>
            </a:r>
          </a:p>
          <a:p>
            <a:pPr algn="r" rtl="1"/>
            <a:endParaRPr lang="ar-IQ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2514600"/>
            <a:ext cx="4114800" cy="405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8229600" cy="5791200"/>
          </a:xfrm>
        </p:spPr>
        <p:txBody>
          <a:bodyPr>
            <a:noAutofit/>
          </a:bodyPr>
          <a:lstStyle/>
          <a:p>
            <a:pPr algn="just"/>
            <a:r>
              <a:rPr lang="ar-IQ" sz="3200" b="1" dirty="0" smtClean="0">
                <a:latin typeface="Arial" pitchFamily="34" charset="0"/>
                <a:cs typeface="Arial" pitchFamily="34" charset="0"/>
              </a:rPr>
              <a:t>تتميز بقابليتها العالية على حدوث الطفرات الوراثية.</a:t>
            </a:r>
          </a:p>
          <a:p>
            <a:pPr algn="just">
              <a:buNone/>
            </a:pPr>
            <a:endParaRPr lang="ar-IQ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IQ" sz="3200" b="1" dirty="0" smtClean="0">
                <a:latin typeface="Arial" pitchFamily="34" charset="0"/>
                <a:cs typeface="Arial" pitchFamily="34" charset="0"/>
              </a:rPr>
              <a:t>تتضاعف عن طريق انشاء نسخ متعددة من خلال السيطرة على الخلايا المصابة.</a:t>
            </a:r>
          </a:p>
          <a:p>
            <a:pPr algn="just">
              <a:buNone/>
            </a:pPr>
            <a:endParaRPr lang="ar-IQ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IQ" sz="3200" b="1" dirty="0" smtClean="0">
                <a:latin typeface="Arial" pitchFamily="34" charset="0"/>
                <a:cs typeface="Arial" pitchFamily="34" charset="0"/>
              </a:rPr>
              <a:t>الفيروسات لا تتحرك ولا تقوم بعمليات الايض ولا تمتلك بنية الخلايا.</a:t>
            </a:r>
          </a:p>
          <a:p>
            <a:pPr algn="just">
              <a:buNone/>
            </a:pPr>
            <a:endParaRPr lang="ar-IQ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ar-IQ" sz="3200" b="1" dirty="0" smtClean="0">
                <a:latin typeface="Arial" pitchFamily="34" charset="0"/>
                <a:cs typeface="Arial" pitchFamily="34" charset="0"/>
              </a:rPr>
              <a:t>وصفت الفيروسات بالجسيمات على حافة الحياة أو المنطقة الوسطى بين الحياة </a:t>
            </a:r>
            <a:r>
              <a:rPr lang="ar-IQ" sz="3200" b="1" dirty="0" err="1" smtClean="0">
                <a:latin typeface="Arial" pitchFamily="34" charset="0"/>
                <a:cs typeface="Arial" pitchFamily="34" charset="0"/>
              </a:rPr>
              <a:t>واللاحياة</a:t>
            </a: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 أو حلقة الوصل بين الحياة والجماد.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ar-IQ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نشاط </a:t>
            </a:r>
            <a:endParaRPr lang="ar-IQ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ar-IQ" sz="2800" b="1" dirty="0" smtClean="0">
                <a:latin typeface="Arial" pitchFamily="34" charset="0"/>
                <a:cs typeface="Arial" pitchFamily="34" charset="0"/>
              </a:rPr>
              <a:t>اذكر خمسة أنواع من الفيروسات التي تعد الأكثر فتكا وخطرا على البشرية؟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صورة 7" descr="Screenshot_2024_11_12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133600"/>
            <a:ext cx="2971800" cy="304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67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ar-IQ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طرق انتقال العدوى</a:t>
            </a:r>
            <a:endParaRPr lang="ar-IQ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142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1- التنفس أو الرذاذ المتطاير (افقي).</a:t>
            </a:r>
          </a:p>
          <a:p>
            <a:pPr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2- الاتصال الجنسي (افقي).</a:t>
            </a:r>
          </a:p>
          <a:p>
            <a:pPr algn="r" rtl="1">
              <a:buNone/>
            </a:pPr>
            <a:endParaRPr lang="ar-IQ" sz="32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ar-IQ" sz="32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ar-IQ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819400"/>
            <a:ext cx="4343400" cy="3657600"/>
          </a:xfrm>
          <a:prstGeom prst="rect">
            <a:avLst/>
          </a:prstGeom>
        </p:spPr>
      </p:pic>
      <p:pic>
        <p:nvPicPr>
          <p:cNvPr id="5" name="Picture 4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4038600" cy="3657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467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IQ" sz="3200" b="1" dirty="0" smtClean="0">
                <a:latin typeface="Arial" pitchFamily="34" charset="0"/>
                <a:cs typeface="Arial" pitchFamily="34" charset="0"/>
              </a:rPr>
              <a:t>3- عموديا من الأم المصابة إلى الطفل عند الولادة .</a:t>
            </a:r>
          </a:p>
          <a:p>
            <a:endParaRPr lang="ar-IQ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5410200" cy="3735614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869</TotalTime>
  <Words>312</Words>
  <Application>Microsoft Office PowerPoint</Application>
  <PresentationFormat>عرض على الشاشة (3:4)‏</PresentationFormat>
  <Paragraphs>66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Wisp</vt:lpstr>
      <vt:lpstr>الفيروسات البشرية </vt:lpstr>
      <vt:lpstr>الأهداف </vt:lpstr>
      <vt:lpstr>فيديو توضيحي </vt:lpstr>
      <vt:lpstr>علم الفيروسات</vt:lpstr>
      <vt:lpstr>الشريحة 5</vt:lpstr>
      <vt:lpstr>الشريحة 6</vt:lpstr>
      <vt:lpstr>نشاط </vt:lpstr>
      <vt:lpstr>طرق انتقال العدوى</vt:lpstr>
      <vt:lpstr>الشريحة 9</vt:lpstr>
      <vt:lpstr>الشريحة 10</vt:lpstr>
      <vt:lpstr>الشريحة 11</vt:lpstr>
      <vt:lpstr>الشريحة 12</vt:lpstr>
      <vt:lpstr>الشريحة 13</vt:lpstr>
      <vt:lpstr>مهمة  </vt:lpstr>
      <vt:lpstr>الخلاصة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الخصائص العامة لفيروس الورم الحليمي البشري</dc:title>
  <dc:creator>Hp</dc:creator>
  <cp:lastModifiedBy>Hp</cp:lastModifiedBy>
  <cp:revision>44</cp:revision>
  <dcterms:created xsi:type="dcterms:W3CDTF">2006-08-16T00:00:00Z</dcterms:created>
  <dcterms:modified xsi:type="dcterms:W3CDTF">2024-11-21T20:23:36Z</dcterms:modified>
</cp:coreProperties>
</file>